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7" r:id="rId3"/>
    <p:sldId id="276" r:id="rId4"/>
    <p:sldId id="263" r:id="rId5"/>
    <p:sldId id="264" r:id="rId6"/>
    <p:sldId id="275" r:id="rId7"/>
    <p:sldId id="270" r:id="rId8"/>
    <p:sldId id="271" r:id="rId9"/>
    <p:sldId id="272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96F33-AAF2-4152-96ED-EB72419778ED}" v="3" dt="2024-08-26T16:51:35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3295-FD17-3B2B-433E-F24CEFE9B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9ACFE-FE09-34A4-3784-952CDB041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11E86-72A9-B5AA-A75D-2EF09B93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B36A-626D-DE42-809B-24DEAD5C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216C-655F-6E0F-9041-E7BDB631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E18D-3B16-6BD7-2C24-2D0B0D96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DD1BB-BF66-6DC0-E5CD-48F2F7B3E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D68AB-A3C4-19F8-294C-48815308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FE09-18F1-3CD5-7251-E93AEAEF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A12B3-91BD-ED9B-6F7D-80E28FCB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E993B-403E-5807-9E90-B734D34F5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A553D-F229-046C-EFD4-CAB1917DD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2744-F1A4-D098-9066-4D437BCD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2CDD0-2E64-262E-23C3-EF509509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80FC-39FB-EC9D-6131-21F755DC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02" y="5952204"/>
            <a:ext cx="2507719" cy="853236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20980" y="5264943"/>
            <a:ext cx="9360022" cy="1063009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Weekday, Month DD, YYYY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20980" y="1770342"/>
            <a:ext cx="11750040" cy="1928812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" y="4038600"/>
            <a:ext cx="11750040" cy="886897"/>
          </a:xfrm>
        </p:spPr>
        <p:txBody>
          <a:bodyPr anchor="b"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presentation subtitle or author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39680"/>
            <a:ext cx="198424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98989"/>
                </a:solidFill>
              </a:rPr>
              <a:t>Division of Global HIV</a:t>
            </a:r>
            <a:r>
              <a:rPr lang="en-US" sz="1200" baseline="0" dirty="0">
                <a:solidFill>
                  <a:srgbClr val="898989"/>
                </a:solidFill>
              </a:rPr>
              <a:t> &amp; TB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8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CFC9-D2EC-F4C8-3516-8DDD59989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C0C56-CB9C-9DA8-8158-9354B74AB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10AF9-715D-50E6-D4C4-0A86EB2B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2CD4-F498-8706-9FD1-B04B051E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B32D9-3D64-B93F-DC81-87B6DD94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CDA2-5A41-86F9-32CA-FCDE6474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FA1C-4F47-283F-4791-F4BBC869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88C6D-57B9-01CB-16F2-AC8B7495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9EB26-0E5A-8561-5BE6-87BE2000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AF264-7D7E-B4D8-F146-04BE4F84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9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CA15-F648-B27C-D44D-1C35A540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AD631-6444-C142-E0FB-B95C54F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3AA5-2C1D-87D1-8C0A-451651FED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44F6E-CEFF-0D2F-80FD-341ED16B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0663B-4306-94D6-A751-9E81BA3F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E24C8-26EF-8410-851B-A2A7DA60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6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56C1-8817-085A-F5FB-DD29AF32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83984-8A4B-67BC-8DD1-3774F3D5A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3A929-4B90-9F28-EF3A-9DBC4E448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DEF38B-74AA-B9F7-82CD-FB2F7BA5C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AD401-A74F-0D51-09BE-DA55F62E5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E6411-1D95-1773-0015-1C37F553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753D8-F106-973F-A39C-403BD1F2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A45818-1DDE-9D20-5E76-09B8FA37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9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0A0A-CAAA-C9E0-90AA-E6619C5F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05390-84D1-8943-EE8F-0B02D198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11F9B-172B-F9F9-5D8E-6DA7F8E1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F3C48-EEC8-F080-6969-E881EA18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E1C0B-5D93-D3B2-D386-746E445B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A9314-4588-30E6-DB5E-25CC5EC1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BA2F4-B48D-B109-99FD-768B0C4A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ACF1-1B7C-99F1-A265-18146E1F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DD31-C88C-88D0-8933-3857D528C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A56E3-D229-70F6-6F6A-888218135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79590-E596-8F21-E084-03A6CE0B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FE9FD-BD91-FAB5-4A0D-080658C0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8C4C-4D9B-481F-5B04-29A9E7D3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1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53B2-D1C5-ECF1-CFEB-AD3D791D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47C09-0EBB-1D83-09D9-642A807A0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E48AA-2C86-2612-AD1B-43E2CF05F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C79B-658E-ED4F-FE6A-CE3417B9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53BDA-631F-AC9A-9696-BE191DC9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D92B7-D5B0-B413-5DBE-DBC1BCAC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D02CB-1B02-314B-13D7-6A2A0C85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B87A9-C0A8-06D5-24EA-A8157D9EF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CF95E-D901-667E-F094-A20894EE1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F384-98DD-4A7B-89BE-597C3C494540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381F-98C8-BF88-127E-6A42300BA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B2323-B175-6B2A-8DFF-368EE00E6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4A9A2-BD0B-41E6-A198-DAE4E5B9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3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pp0@cdc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RTCQI Best Practices Workshop-Western Hemisphere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" y="2313542"/>
            <a:ext cx="11750040" cy="138561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Managing Stepwise Process for Improving the Quality of HIV Rapid Testing and Recency </a:t>
            </a:r>
            <a:br>
              <a:rPr lang="en-US" sz="5400" dirty="0"/>
            </a:br>
            <a:r>
              <a:rPr lang="en-US" sz="2400" b="1" dirty="0" err="1"/>
              <a:t>eTools</a:t>
            </a:r>
            <a:r>
              <a:rPr lang="en-US" sz="2400" b="1" dirty="0"/>
              <a:t> for RTCQI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Laboratory Data Monitoring Team</a:t>
            </a:r>
          </a:p>
          <a:p>
            <a:r>
              <a:rPr lang="en-US" b="1" dirty="0"/>
              <a:t>International Branch, CDC Atlanta</a:t>
            </a:r>
          </a:p>
        </p:txBody>
      </p:sp>
    </p:spTree>
    <p:extLst>
      <p:ext uri="{BB962C8B-B14F-4D97-AF65-F5344CB8AC3E}">
        <p14:creationId xmlns:p14="http://schemas.microsoft.com/office/powerpoint/2010/main" val="1601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6EAB1-CC3C-4ADC-DA7B-F0FFA0D2DB68}"/>
              </a:ext>
            </a:extLst>
          </p:cNvPr>
          <p:cNvSpPr txBox="1"/>
          <p:nvPr/>
        </p:nvSpPr>
        <p:spPr>
          <a:xfrm>
            <a:off x="4617076" y="2967335"/>
            <a:ext cx="3069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558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9381-0588-B4D2-7520-2205B4CD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F546-61FD-7D2A-A531-7F36DBD4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312" y="1825625"/>
            <a:ext cx="9898487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Overview of SPI-RRT Data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Roles and Responsibilities of Stakeholders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Data Flow and Management Overview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Integration with Data Management Tools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Live Demonstration of the Data Tool</a:t>
            </a:r>
          </a:p>
        </p:txBody>
      </p:sp>
    </p:spTree>
    <p:extLst>
      <p:ext uri="{BB962C8B-B14F-4D97-AF65-F5344CB8AC3E}">
        <p14:creationId xmlns:p14="http://schemas.microsoft.com/office/powerpoint/2010/main" val="300885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C392-9E0A-9C85-4D3D-5C6D1A71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00E42-9DB1-7200-6601-C68B05A33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</a:t>
            </a: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SPI-RRT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checklist has been instrumental in setting minimum standards across all HIV RT/RTRI testing points, guiding facilities toward continuous quality improvement. By employing the checklist, facilities have been able to identify quality gaps and areas needing enhancement to meet national quality standards.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eTool</a:t>
            </a: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for SPI-RRT helps: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Transform: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Transforms the checklist from a paper-based to a tablet-based system, simplifying data collection and enabling real-time insights through an interactive dashboard.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Assist: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Assists the quality manager in planning and managing site inspection, enhancing resource allocation, and reviewing audit results via the dashboard.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Highlight: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Highlight specific areas where improvements are necessary, allowing facilities to focus on these areas for better compliance and performance.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4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9CC1-3ABA-2384-567E-DCD553ED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and Their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1171-2B9C-0834-BFA1-5798FCD4C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Quality Manager: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Primarily responsible for managing the audit process and assisting in stepwise improvement. This includes selecting the site’s inspection calendar, reviewing inspection results, and working with the site to improve.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Auditors: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Visit the site to review the current state of RT/RRT testing.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Collect data using the tablet-based survey tool.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Compile and sync data for the dashboard via the tablet.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Testing Sites/Laboratories: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Participate in the site inspection process.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Work on received feedback to improve</a:t>
            </a:r>
          </a:p>
        </p:txBody>
      </p:sp>
    </p:spTree>
    <p:extLst>
      <p:ext uri="{BB962C8B-B14F-4D97-AF65-F5344CB8AC3E}">
        <p14:creationId xmlns:p14="http://schemas.microsoft.com/office/powerpoint/2010/main" val="78163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6546-7A62-A3FE-98A9-DCA7F43E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F51D9-C086-DE1A-BC8A-6119F179E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Flowchart Description: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67428A-080C-E61A-6580-D56316DBC6C5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838200" y="1899118"/>
            <a:ext cx="4885561" cy="4351338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A1CA3D-0905-D82A-7AED-C186E6C7691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03131" y="2288616"/>
            <a:ext cx="2346148" cy="3425356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E0A12-6844-D9CB-514D-D9FD1944D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974"/>
          <a:stretch/>
        </p:blipFill>
        <p:spPr>
          <a:xfrm>
            <a:off x="8821477" y="546459"/>
            <a:ext cx="3075853" cy="61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1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D05A-F609-2568-07F0-9569F051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EF6E9-B485-0969-0FEA-F09371CC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Tablet and Dashboard Differences: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Tablet and Dashboard are two different applications.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country can use only Tablets if Dashboard resources are unavailable.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Server Requirements: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SPI-RRT </a:t>
            </a:r>
            <a:r>
              <a:rPr lang="en-U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eTools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require two different servers: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One to collect tablet data.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One for the Dashboard.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Dashboard can be deployed with other tools, such as </a:t>
            </a:r>
            <a:r>
              <a:rPr lang="en-U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ePT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Tester certification, and logbook.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Previously, a free Google server was used, but it is no longer available.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ODK Tablet Customization: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ODK Tablet version is easy to customize and change.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It does not require any IT skills.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Changes in the ODK Tablet can have a cascading effect on the Dashboard, requiring an update.</a:t>
            </a:r>
          </a:p>
        </p:txBody>
      </p:sp>
    </p:spTree>
    <p:extLst>
      <p:ext uri="{BB962C8B-B14F-4D97-AF65-F5344CB8AC3E}">
        <p14:creationId xmlns:p14="http://schemas.microsoft.com/office/powerpoint/2010/main" val="73116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C077-6EC4-C2A6-B561-9BEC97E4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and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9C58-4230-1CE6-A6FA-31F5028DE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Key Benefits: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Efficiency: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Streamlines the site audit process, reducing manual effort and the time required for tasks.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Accuracy: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Enhances the timeliness and precision of collected data.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Support for Testers: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Improves the provision of timely and relevant information to testers, enhancing their training and certification experience.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Integration: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Tester Certification System: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Integrates SPI-RRT </a:t>
            </a:r>
            <a:r>
              <a:rPr lang="en-U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eTools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with tester certifications, creating a cohesive management system that aligns site needs with tester qualifications.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Proficiency Testing (PT) Linkage: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Connects proficiency test results directly with site audits to ensure the quality of testing.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Integration with Logbook: 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SPIRRT results can be linked to logbook data management, providing a comprehensive view of each testing site.</a:t>
            </a:r>
            <a:br>
              <a:rPr lang="en-US" dirty="0"/>
            </a:b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Reporting Improvements: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Provides accurate reports at the district, national, and partner levels, facilitating better decision-making and policy formulation.</a:t>
            </a:r>
          </a:p>
        </p:txBody>
      </p:sp>
    </p:spTree>
    <p:extLst>
      <p:ext uri="{BB962C8B-B14F-4D97-AF65-F5344CB8AC3E}">
        <p14:creationId xmlns:p14="http://schemas.microsoft.com/office/powerpoint/2010/main" val="91201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8C4D-F359-3930-7BDA-2984E229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 - Scenario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649BC-2D49-1687-6396-81BD6764FB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Country: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Healthland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District: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en-US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Medville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Partners: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HealthPartners Global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SPI-RRT Audit: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National Reference Laboratory is responsible for the quality of testing.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Audit Requirements: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HIV rapid testing sites must undergo two audits each year.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Event Example: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National Reference Laboratory is working with HealthPartners Global: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Conducting a certification workshop for HIV testers.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Hosting practical testing sessions to assess hands-on skills.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Administering written exams both online and on paper to evaluate theoretical knowledge.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DEB875-1271-2E20-15A4-2CA9869A1D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eTool</a:t>
            </a: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Usage: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HealthPartners </a:t>
            </a:r>
            <a:r>
              <a:rPr lang="en-US" b="1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Global's</a:t>
            </a: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Role: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Conduct audits for multiple sites under the guidance of the National Reference Laboratory.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National Reference Laboratory reviews the audit data.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Integration Highlights:</a:t>
            </a:r>
            <a:endParaRPr lang="en-US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Link with Tester Certification: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Illustrates how the tool connects tester certification processes with individual tester certifications.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Proficiency Testing (PT) Linkage:</a:t>
            </a:r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Demonstrates the integration of PT results directly with site audits.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9633C-E00C-5990-6487-F402E837B13B}"/>
              </a:ext>
            </a:extLst>
          </p:cNvPr>
          <p:cNvSpPr txBox="1"/>
          <p:nvPr/>
        </p:nvSpPr>
        <p:spPr>
          <a:xfrm>
            <a:off x="196235" y="5712563"/>
            <a:ext cx="117248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Demo Objectives:</a:t>
            </a:r>
            <a:endParaRPr lang="en-US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This demo will walk you through a complete cycle from site audit using </a:t>
            </a:r>
            <a:r>
              <a:rPr lang="en-US" sz="16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eTools</a:t>
            </a: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including a dashboard demonstration using the scenario outlined.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It will showcase practical data entry, management, and reporting functions within the tool across different organizational levels.</a:t>
            </a:r>
          </a:p>
        </p:txBody>
      </p:sp>
    </p:spTree>
    <p:extLst>
      <p:ext uri="{BB962C8B-B14F-4D97-AF65-F5344CB8AC3E}">
        <p14:creationId xmlns:p14="http://schemas.microsoft.com/office/powerpoint/2010/main" val="295153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1CCE18-7947-FB8E-A117-34D960F1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Collaborate and Enhance?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A0D7E-4F32-BE21-EE1C-2D3F6001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058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Engage:</a:t>
            </a:r>
          </a:p>
          <a:p>
            <a:pPr lvl="1"/>
            <a:r>
              <a:rPr lang="en-US" dirty="0"/>
              <a:t>Please feel free to ask any questions now provide Feedback:</a:t>
            </a:r>
          </a:p>
          <a:p>
            <a:pPr lvl="1"/>
            <a:r>
              <a:rPr lang="en-US" dirty="0"/>
              <a:t>Share your thoughts on how we can improve or adapt these tools for better efficiency.</a:t>
            </a:r>
          </a:p>
          <a:p>
            <a:r>
              <a:rPr lang="en-US" dirty="0"/>
              <a:t>Plan Next Steps:</a:t>
            </a:r>
          </a:p>
          <a:p>
            <a:pPr lvl="1"/>
            <a:r>
              <a:rPr lang="en-US" dirty="0"/>
              <a:t>We are here to support you every step of the way. Let’s schedule a follow-up to discuss specific implementation strategies.</a:t>
            </a:r>
          </a:p>
          <a:p>
            <a:r>
              <a:rPr lang="en-US" dirty="0"/>
              <a:t>Stay Connected:</a:t>
            </a:r>
          </a:p>
          <a:p>
            <a:pPr lvl="1"/>
            <a:r>
              <a:rPr lang="en-US" dirty="0"/>
              <a:t>For further inquiries or additional information, don’t hesitate to contact me.</a:t>
            </a:r>
          </a:p>
          <a:p>
            <a:pPr lvl="2"/>
            <a:r>
              <a:rPr lang="en-US" dirty="0"/>
              <a:t>Email: </a:t>
            </a:r>
            <a:r>
              <a:rPr lang="en-US" dirty="0">
                <a:hlinkClick r:id="rId2"/>
              </a:rPr>
              <a:t>app0@cdc.gov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Let's dive deeper into any aspects you're interested. Please visit us at IT Booth.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0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868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Söhne</vt:lpstr>
      <vt:lpstr>Office Theme</vt:lpstr>
      <vt:lpstr>Managing Stepwise Process for Improving the Quality of HIV Rapid Testing and Recency  eTools for RTCQI</vt:lpstr>
      <vt:lpstr>Agenda </vt:lpstr>
      <vt:lpstr>Overview</vt:lpstr>
      <vt:lpstr>Stakeholders and Their Roles</vt:lpstr>
      <vt:lpstr>Data Flow and Management</vt:lpstr>
      <vt:lpstr>Implementation Considerations</vt:lpstr>
      <vt:lpstr>Effectiveness and Integration</vt:lpstr>
      <vt:lpstr>Live Demo - Scenario Overview</vt:lpstr>
      <vt:lpstr>Ready to Collaborate and Enhance?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Tester Certification</dc:title>
  <dc:creator>Adhikari, Amitabh Prasad (CDC/GHC/DGHT) (CTR)</dc:creator>
  <cp:lastModifiedBy>Adhikari, Amitabh Prasad (CDC/GHC/DGHT) (CTR)</cp:lastModifiedBy>
  <cp:revision>25</cp:revision>
  <dcterms:created xsi:type="dcterms:W3CDTF">2024-04-22T14:21:32Z</dcterms:created>
  <dcterms:modified xsi:type="dcterms:W3CDTF">2024-08-28T16:51:24Z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2024-04-22T18:37:42Z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785af12a-e1fd-4281-9183-a9ef674c08aa</vt:lpwstr>
  </property>
  <property fmtid="{D5CDD505-2E9C-101B-9397-08002B2CF9AE}" pid="8" name="MSIP_Label_7b94a7b8-f06c-4dfe-bdcc-9b548fd58c31_ContentBits">
    <vt:lpwstr>0</vt:lpwstr>
  </property>
</Properties>
</file>